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2"/>
    </p:embeddedFont>
    <p:embeddedFont>
      <p:font typeface="Maven Pro" panose="020B0604020202020204" charset="0"/>
      <p:regular r:id="rId13"/>
      <p:bold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>
      <p:cViewPr>
        <p:scale>
          <a:sx n="78" d="100"/>
          <a:sy n="78" d="100"/>
        </p:scale>
        <p:origin x="940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EBED5-2425-8747-8F52-CBD391928552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788D3-EFA0-A748-8DC2-A2CDEDCCBB3D}">
      <dgm:prSet phldrT="[Text]"/>
      <dgm:spPr/>
      <dgm:t>
        <a:bodyPr/>
        <a:lstStyle/>
        <a:p>
          <a:r>
            <a:rPr lang="en-US" dirty="0"/>
            <a:t>Packaging</a:t>
          </a:r>
        </a:p>
      </dgm:t>
    </dgm:pt>
    <dgm:pt modelId="{58370F14-B8C5-4E41-BF06-261E0A7EFBAD}" type="parTrans" cxnId="{B686F954-A5C3-8D45-92F5-A3DCD0B0121D}">
      <dgm:prSet/>
      <dgm:spPr/>
      <dgm:t>
        <a:bodyPr/>
        <a:lstStyle/>
        <a:p>
          <a:endParaRPr lang="en-US"/>
        </a:p>
      </dgm:t>
    </dgm:pt>
    <dgm:pt modelId="{BE3A68E1-023F-4743-93CD-A39B59166BC1}" type="sibTrans" cxnId="{B686F954-A5C3-8D45-92F5-A3DCD0B0121D}">
      <dgm:prSet/>
      <dgm:spPr/>
      <dgm:t>
        <a:bodyPr/>
        <a:lstStyle/>
        <a:p>
          <a:endParaRPr lang="en-US"/>
        </a:p>
      </dgm:t>
    </dgm:pt>
    <dgm:pt modelId="{157E5418-2229-9E4F-91CF-4BB22BB624B7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8C9A3131-A528-F347-810F-F5357ECA29A5}" type="parTrans" cxnId="{65D7BD81-A6BA-D547-9BB7-EB8A56E77222}">
      <dgm:prSet/>
      <dgm:spPr/>
      <dgm:t>
        <a:bodyPr/>
        <a:lstStyle/>
        <a:p>
          <a:endParaRPr lang="en-US"/>
        </a:p>
      </dgm:t>
    </dgm:pt>
    <dgm:pt modelId="{0CBD3F64-2D50-024F-92BA-89397ED76D4B}" type="sibTrans" cxnId="{65D7BD81-A6BA-D547-9BB7-EB8A56E77222}">
      <dgm:prSet/>
      <dgm:spPr/>
      <dgm:t>
        <a:bodyPr/>
        <a:lstStyle/>
        <a:p>
          <a:endParaRPr lang="en-US"/>
        </a:p>
      </dgm:t>
    </dgm:pt>
    <dgm:pt modelId="{43FBFE93-7A83-8148-B1CE-D17D5844908C}">
      <dgm:prSet phldrT="[Text]"/>
      <dgm:spPr/>
      <dgm:t>
        <a:bodyPr/>
        <a:lstStyle/>
        <a:p>
          <a:r>
            <a:rPr lang="en-US" dirty="0"/>
            <a:t>Recycling</a:t>
          </a:r>
        </a:p>
      </dgm:t>
    </dgm:pt>
    <dgm:pt modelId="{0760237E-A7E8-134B-AE5E-540B7F21505D}" type="parTrans" cxnId="{DE52685C-847B-6648-8153-791EF2392BB4}">
      <dgm:prSet/>
      <dgm:spPr/>
      <dgm:t>
        <a:bodyPr/>
        <a:lstStyle/>
        <a:p>
          <a:endParaRPr lang="en-US"/>
        </a:p>
      </dgm:t>
    </dgm:pt>
    <dgm:pt modelId="{1AEEFB40-A2F0-0B45-B14B-A7BFA1F98993}" type="sibTrans" cxnId="{DE52685C-847B-6648-8153-791EF2392BB4}">
      <dgm:prSet/>
      <dgm:spPr/>
      <dgm:t>
        <a:bodyPr/>
        <a:lstStyle/>
        <a:p>
          <a:endParaRPr lang="en-US"/>
        </a:p>
      </dgm:t>
    </dgm:pt>
    <dgm:pt modelId="{101E839A-5437-2744-8532-AF62D3A1796B}">
      <dgm:prSet phldrT="[Text]"/>
      <dgm:spPr/>
      <dgm:t>
        <a:bodyPr/>
        <a:lstStyle/>
        <a:p>
          <a:r>
            <a:rPr lang="en-US" dirty="0"/>
            <a:t>Extraction and Processing of Raw Materials</a:t>
          </a:r>
        </a:p>
      </dgm:t>
    </dgm:pt>
    <dgm:pt modelId="{6498B405-1C0D-2F4C-896B-F5557F0395E1}" type="parTrans" cxnId="{658BFFE8-D85A-2547-B62F-5EA9121C6DC4}">
      <dgm:prSet/>
      <dgm:spPr/>
      <dgm:t>
        <a:bodyPr/>
        <a:lstStyle/>
        <a:p>
          <a:endParaRPr lang="en-US"/>
        </a:p>
      </dgm:t>
    </dgm:pt>
    <dgm:pt modelId="{8FFA198A-3C27-1D49-AEC1-126C5EFCD77C}" type="sibTrans" cxnId="{658BFFE8-D85A-2547-B62F-5EA9121C6DC4}">
      <dgm:prSet/>
      <dgm:spPr/>
      <dgm:t>
        <a:bodyPr/>
        <a:lstStyle/>
        <a:p>
          <a:endParaRPr lang="en-US"/>
        </a:p>
      </dgm:t>
    </dgm:pt>
    <dgm:pt modelId="{4E9F7FC5-1F4D-DE47-A9F8-0027BFF2DD9D}">
      <dgm:prSet/>
      <dgm:spPr/>
      <dgm:t>
        <a:bodyPr/>
        <a:lstStyle/>
        <a:p>
          <a:r>
            <a:rPr lang="en-US" dirty="0"/>
            <a:t>Manufacturing</a:t>
          </a:r>
        </a:p>
      </dgm:t>
    </dgm:pt>
    <dgm:pt modelId="{72958A09-564A-664E-B7CA-FCEE6868674B}" type="parTrans" cxnId="{72BD994F-9E30-1F45-AC69-6A4973103344}">
      <dgm:prSet/>
      <dgm:spPr/>
      <dgm:t>
        <a:bodyPr/>
        <a:lstStyle/>
        <a:p>
          <a:endParaRPr lang="en-US"/>
        </a:p>
      </dgm:t>
    </dgm:pt>
    <dgm:pt modelId="{05D89247-49E8-4348-A9C0-F298B626D354}" type="sibTrans" cxnId="{72BD994F-9E30-1F45-AC69-6A4973103344}">
      <dgm:prSet/>
      <dgm:spPr/>
      <dgm:t>
        <a:bodyPr/>
        <a:lstStyle/>
        <a:p>
          <a:endParaRPr lang="en-US"/>
        </a:p>
      </dgm:t>
    </dgm:pt>
    <dgm:pt modelId="{9DB274A5-B9AD-FD48-9BB1-2B48D9FF9F69}">
      <dgm:prSet/>
      <dgm:spPr/>
      <dgm:t>
        <a:bodyPr/>
        <a:lstStyle/>
        <a:p>
          <a:endParaRPr lang="en-US"/>
        </a:p>
      </dgm:t>
    </dgm:pt>
    <dgm:pt modelId="{78C301AE-E42E-3C4D-88B2-7F1F99EAA19E}" type="parTrans" cxnId="{16CB649C-3AC3-5C40-9514-539CED8CDD2B}">
      <dgm:prSet/>
      <dgm:spPr/>
      <dgm:t>
        <a:bodyPr/>
        <a:lstStyle/>
        <a:p>
          <a:endParaRPr lang="en-US"/>
        </a:p>
      </dgm:t>
    </dgm:pt>
    <dgm:pt modelId="{B500252C-B5F8-8B45-9DEB-53771006F300}" type="sibTrans" cxnId="{16CB649C-3AC3-5C40-9514-539CED8CDD2B}">
      <dgm:prSet/>
      <dgm:spPr/>
      <dgm:t>
        <a:bodyPr/>
        <a:lstStyle/>
        <a:p>
          <a:endParaRPr lang="en-US"/>
        </a:p>
      </dgm:t>
    </dgm:pt>
    <dgm:pt modelId="{A32DEBBD-8C10-6E49-A6EE-4C6D9D32B2A0}" type="pres">
      <dgm:prSet presAssocID="{2BFEBED5-2425-8747-8F52-CBD391928552}" presName="cycle" presStyleCnt="0">
        <dgm:presLayoutVars>
          <dgm:dir/>
          <dgm:resizeHandles val="exact"/>
        </dgm:presLayoutVars>
      </dgm:prSet>
      <dgm:spPr/>
    </dgm:pt>
    <dgm:pt modelId="{C18AB939-29FD-6C4C-9090-5B029BDAE0A4}" type="pres">
      <dgm:prSet presAssocID="{4E9F7FC5-1F4D-DE47-A9F8-0027BFF2DD9D}" presName="dummy" presStyleCnt="0"/>
      <dgm:spPr/>
    </dgm:pt>
    <dgm:pt modelId="{7D32B6AF-BCC4-4743-B3E9-2C11C4C8F05A}" type="pres">
      <dgm:prSet presAssocID="{4E9F7FC5-1F4D-DE47-A9F8-0027BFF2DD9D}" presName="node" presStyleLbl="revTx" presStyleIdx="0" presStyleCnt="5">
        <dgm:presLayoutVars>
          <dgm:bulletEnabled val="1"/>
        </dgm:presLayoutVars>
      </dgm:prSet>
      <dgm:spPr/>
    </dgm:pt>
    <dgm:pt modelId="{F8848FB9-3834-CA4B-AA5A-BCC3F3832B02}" type="pres">
      <dgm:prSet presAssocID="{05D89247-49E8-4348-A9C0-F298B626D354}" presName="sibTrans" presStyleLbl="node1" presStyleIdx="0" presStyleCnt="5"/>
      <dgm:spPr/>
    </dgm:pt>
    <dgm:pt modelId="{3D56F090-5B2F-A944-9177-BA160532DF99}" type="pres">
      <dgm:prSet presAssocID="{E50788D3-EFA0-A748-8DC2-A2CDEDCCBB3D}" presName="dummy" presStyleCnt="0"/>
      <dgm:spPr/>
    </dgm:pt>
    <dgm:pt modelId="{E902F749-5E5B-1B41-A09D-F5A35085D4AE}" type="pres">
      <dgm:prSet presAssocID="{E50788D3-EFA0-A748-8DC2-A2CDEDCCBB3D}" presName="node" presStyleLbl="revTx" presStyleIdx="1" presStyleCnt="5">
        <dgm:presLayoutVars>
          <dgm:bulletEnabled val="1"/>
        </dgm:presLayoutVars>
      </dgm:prSet>
      <dgm:spPr/>
    </dgm:pt>
    <dgm:pt modelId="{2314D501-E84F-EA4B-BBEF-644901A12037}" type="pres">
      <dgm:prSet presAssocID="{BE3A68E1-023F-4743-93CD-A39B59166BC1}" presName="sibTrans" presStyleLbl="node1" presStyleIdx="1" presStyleCnt="5"/>
      <dgm:spPr/>
    </dgm:pt>
    <dgm:pt modelId="{D6457092-9739-DA48-996A-C6BA976C6C49}" type="pres">
      <dgm:prSet presAssocID="{157E5418-2229-9E4F-91CF-4BB22BB624B7}" presName="dummy" presStyleCnt="0"/>
      <dgm:spPr/>
    </dgm:pt>
    <dgm:pt modelId="{D70A92D6-44FB-D84F-9695-A94B0E561204}" type="pres">
      <dgm:prSet presAssocID="{157E5418-2229-9E4F-91CF-4BB22BB624B7}" presName="node" presStyleLbl="revTx" presStyleIdx="2" presStyleCnt="5">
        <dgm:presLayoutVars>
          <dgm:bulletEnabled val="1"/>
        </dgm:presLayoutVars>
      </dgm:prSet>
      <dgm:spPr/>
    </dgm:pt>
    <dgm:pt modelId="{8C2215E1-EA39-3143-859A-4E56F1A7BC8E}" type="pres">
      <dgm:prSet presAssocID="{0CBD3F64-2D50-024F-92BA-89397ED76D4B}" presName="sibTrans" presStyleLbl="node1" presStyleIdx="2" presStyleCnt="5"/>
      <dgm:spPr/>
    </dgm:pt>
    <dgm:pt modelId="{F0C475C6-9C9B-D344-B413-42C528E5C904}" type="pres">
      <dgm:prSet presAssocID="{43FBFE93-7A83-8148-B1CE-D17D5844908C}" presName="dummy" presStyleCnt="0"/>
      <dgm:spPr/>
    </dgm:pt>
    <dgm:pt modelId="{5DD8FC97-72A6-8144-83A5-6B83006CC3CF}" type="pres">
      <dgm:prSet presAssocID="{43FBFE93-7A83-8148-B1CE-D17D5844908C}" presName="node" presStyleLbl="revTx" presStyleIdx="3" presStyleCnt="5">
        <dgm:presLayoutVars>
          <dgm:bulletEnabled val="1"/>
        </dgm:presLayoutVars>
      </dgm:prSet>
      <dgm:spPr/>
    </dgm:pt>
    <dgm:pt modelId="{C314D184-49E4-2A47-8CE7-EFC3FD33080B}" type="pres">
      <dgm:prSet presAssocID="{1AEEFB40-A2F0-0B45-B14B-A7BFA1F98993}" presName="sibTrans" presStyleLbl="node1" presStyleIdx="3" presStyleCnt="5"/>
      <dgm:spPr/>
    </dgm:pt>
    <dgm:pt modelId="{EF130B02-86DD-2F4E-A0C0-0ADBCAB1DFCC}" type="pres">
      <dgm:prSet presAssocID="{101E839A-5437-2744-8532-AF62D3A1796B}" presName="dummy" presStyleCnt="0"/>
      <dgm:spPr/>
    </dgm:pt>
    <dgm:pt modelId="{5362B783-0732-EE48-88C6-BE432A1894D9}" type="pres">
      <dgm:prSet presAssocID="{101E839A-5437-2744-8532-AF62D3A1796B}" presName="node" presStyleLbl="revTx" presStyleIdx="4" presStyleCnt="5">
        <dgm:presLayoutVars>
          <dgm:bulletEnabled val="1"/>
        </dgm:presLayoutVars>
      </dgm:prSet>
      <dgm:spPr/>
    </dgm:pt>
    <dgm:pt modelId="{4621D502-C872-0843-9A2B-C6D2C2779B5C}" type="pres">
      <dgm:prSet presAssocID="{8FFA198A-3C27-1D49-AEC1-126C5EFCD77C}" presName="sibTrans" presStyleLbl="node1" presStyleIdx="4" presStyleCnt="5"/>
      <dgm:spPr/>
    </dgm:pt>
  </dgm:ptLst>
  <dgm:cxnLst>
    <dgm:cxn modelId="{39313621-D0D6-9A47-A1F3-FCA0831B0AEA}" type="presOf" srcId="{101E839A-5437-2744-8532-AF62D3A1796B}" destId="{5362B783-0732-EE48-88C6-BE432A1894D9}" srcOrd="0" destOrd="0" presId="urn:microsoft.com/office/officeart/2005/8/layout/cycle1"/>
    <dgm:cxn modelId="{199E1E26-A8E3-0C43-9ECA-8140530025F3}" type="presOf" srcId="{05D89247-49E8-4348-A9C0-F298B626D354}" destId="{F8848FB9-3834-CA4B-AA5A-BCC3F3832B02}" srcOrd="0" destOrd="0" presId="urn:microsoft.com/office/officeart/2005/8/layout/cycle1"/>
    <dgm:cxn modelId="{B37CD339-805B-C141-A51E-B1D0368C6D02}" type="presOf" srcId="{E50788D3-EFA0-A748-8DC2-A2CDEDCCBB3D}" destId="{E902F749-5E5B-1B41-A09D-F5A35085D4AE}" srcOrd="0" destOrd="0" presId="urn:microsoft.com/office/officeart/2005/8/layout/cycle1"/>
    <dgm:cxn modelId="{DE52685C-847B-6648-8153-791EF2392BB4}" srcId="{2BFEBED5-2425-8747-8F52-CBD391928552}" destId="{43FBFE93-7A83-8148-B1CE-D17D5844908C}" srcOrd="3" destOrd="0" parTransId="{0760237E-A7E8-134B-AE5E-540B7F21505D}" sibTransId="{1AEEFB40-A2F0-0B45-B14B-A7BFA1F98993}"/>
    <dgm:cxn modelId="{72BD994F-9E30-1F45-AC69-6A4973103344}" srcId="{2BFEBED5-2425-8747-8F52-CBD391928552}" destId="{4E9F7FC5-1F4D-DE47-A9F8-0027BFF2DD9D}" srcOrd="0" destOrd="0" parTransId="{72958A09-564A-664E-B7CA-FCEE6868674B}" sibTransId="{05D89247-49E8-4348-A9C0-F298B626D354}"/>
    <dgm:cxn modelId="{F6072C53-12C8-B942-883C-B3AF6A20674A}" type="presOf" srcId="{9DB274A5-B9AD-FD48-9BB1-2B48D9FF9F69}" destId="{5362B783-0732-EE48-88C6-BE432A1894D9}" srcOrd="0" destOrd="1" presId="urn:microsoft.com/office/officeart/2005/8/layout/cycle1"/>
    <dgm:cxn modelId="{B686F954-A5C3-8D45-92F5-A3DCD0B0121D}" srcId="{2BFEBED5-2425-8747-8F52-CBD391928552}" destId="{E50788D3-EFA0-A748-8DC2-A2CDEDCCBB3D}" srcOrd="1" destOrd="0" parTransId="{58370F14-B8C5-4E41-BF06-261E0A7EFBAD}" sibTransId="{BE3A68E1-023F-4743-93CD-A39B59166BC1}"/>
    <dgm:cxn modelId="{447A4E75-D6AE-6E4A-95EA-B9387C074159}" type="presOf" srcId="{43FBFE93-7A83-8148-B1CE-D17D5844908C}" destId="{5DD8FC97-72A6-8144-83A5-6B83006CC3CF}" srcOrd="0" destOrd="0" presId="urn:microsoft.com/office/officeart/2005/8/layout/cycle1"/>
    <dgm:cxn modelId="{886A5F7B-3F2F-7D40-835E-03814E4EAC10}" type="presOf" srcId="{2BFEBED5-2425-8747-8F52-CBD391928552}" destId="{A32DEBBD-8C10-6E49-A6EE-4C6D9D32B2A0}" srcOrd="0" destOrd="0" presId="urn:microsoft.com/office/officeart/2005/8/layout/cycle1"/>
    <dgm:cxn modelId="{5C7ABD7E-6E85-0E4A-8D7F-169403D14192}" type="presOf" srcId="{4E9F7FC5-1F4D-DE47-A9F8-0027BFF2DD9D}" destId="{7D32B6AF-BCC4-4743-B3E9-2C11C4C8F05A}" srcOrd="0" destOrd="0" presId="urn:microsoft.com/office/officeart/2005/8/layout/cycle1"/>
    <dgm:cxn modelId="{65D7BD81-A6BA-D547-9BB7-EB8A56E77222}" srcId="{2BFEBED5-2425-8747-8F52-CBD391928552}" destId="{157E5418-2229-9E4F-91CF-4BB22BB624B7}" srcOrd="2" destOrd="0" parTransId="{8C9A3131-A528-F347-810F-F5357ECA29A5}" sibTransId="{0CBD3F64-2D50-024F-92BA-89397ED76D4B}"/>
    <dgm:cxn modelId="{ACA4878A-3CF8-4F45-AA22-1018321136CD}" type="presOf" srcId="{BE3A68E1-023F-4743-93CD-A39B59166BC1}" destId="{2314D501-E84F-EA4B-BBEF-644901A12037}" srcOrd="0" destOrd="0" presId="urn:microsoft.com/office/officeart/2005/8/layout/cycle1"/>
    <dgm:cxn modelId="{16CB649C-3AC3-5C40-9514-539CED8CDD2B}" srcId="{101E839A-5437-2744-8532-AF62D3A1796B}" destId="{9DB274A5-B9AD-FD48-9BB1-2B48D9FF9F69}" srcOrd="0" destOrd="0" parTransId="{78C301AE-E42E-3C4D-88B2-7F1F99EAA19E}" sibTransId="{B500252C-B5F8-8B45-9DEB-53771006F300}"/>
    <dgm:cxn modelId="{606D0FA0-9B74-F344-AEDC-96B79DB070A1}" type="presOf" srcId="{157E5418-2229-9E4F-91CF-4BB22BB624B7}" destId="{D70A92D6-44FB-D84F-9695-A94B0E561204}" srcOrd="0" destOrd="0" presId="urn:microsoft.com/office/officeart/2005/8/layout/cycle1"/>
    <dgm:cxn modelId="{2F3DF2BA-39E0-BC49-B471-A7C0B1F7DFE8}" type="presOf" srcId="{1AEEFB40-A2F0-0B45-B14B-A7BFA1F98993}" destId="{C314D184-49E4-2A47-8CE7-EFC3FD33080B}" srcOrd="0" destOrd="0" presId="urn:microsoft.com/office/officeart/2005/8/layout/cycle1"/>
    <dgm:cxn modelId="{658BFFE8-D85A-2547-B62F-5EA9121C6DC4}" srcId="{2BFEBED5-2425-8747-8F52-CBD391928552}" destId="{101E839A-5437-2744-8532-AF62D3A1796B}" srcOrd="4" destOrd="0" parTransId="{6498B405-1C0D-2F4C-896B-F5557F0395E1}" sibTransId="{8FFA198A-3C27-1D49-AEC1-126C5EFCD77C}"/>
    <dgm:cxn modelId="{20D7B5F5-4D92-1647-A12D-C0F328462C95}" type="presOf" srcId="{0CBD3F64-2D50-024F-92BA-89397ED76D4B}" destId="{8C2215E1-EA39-3143-859A-4E56F1A7BC8E}" srcOrd="0" destOrd="0" presId="urn:microsoft.com/office/officeart/2005/8/layout/cycle1"/>
    <dgm:cxn modelId="{F0B2F4F7-8A68-CA43-B578-88252928C733}" type="presOf" srcId="{8FFA198A-3C27-1D49-AEC1-126C5EFCD77C}" destId="{4621D502-C872-0843-9A2B-C6D2C2779B5C}" srcOrd="0" destOrd="0" presId="urn:microsoft.com/office/officeart/2005/8/layout/cycle1"/>
    <dgm:cxn modelId="{3E34D6B3-3721-7046-8D7A-666C2113F334}" type="presParOf" srcId="{A32DEBBD-8C10-6E49-A6EE-4C6D9D32B2A0}" destId="{C18AB939-29FD-6C4C-9090-5B029BDAE0A4}" srcOrd="0" destOrd="0" presId="urn:microsoft.com/office/officeart/2005/8/layout/cycle1"/>
    <dgm:cxn modelId="{D9AD23B6-3891-2E4C-8467-77950E326437}" type="presParOf" srcId="{A32DEBBD-8C10-6E49-A6EE-4C6D9D32B2A0}" destId="{7D32B6AF-BCC4-4743-B3E9-2C11C4C8F05A}" srcOrd="1" destOrd="0" presId="urn:microsoft.com/office/officeart/2005/8/layout/cycle1"/>
    <dgm:cxn modelId="{65DAAD21-1758-634B-B6A7-3F0A757ED594}" type="presParOf" srcId="{A32DEBBD-8C10-6E49-A6EE-4C6D9D32B2A0}" destId="{F8848FB9-3834-CA4B-AA5A-BCC3F3832B02}" srcOrd="2" destOrd="0" presId="urn:microsoft.com/office/officeart/2005/8/layout/cycle1"/>
    <dgm:cxn modelId="{D148094F-7900-1E4E-BC30-16DA7823E9FC}" type="presParOf" srcId="{A32DEBBD-8C10-6E49-A6EE-4C6D9D32B2A0}" destId="{3D56F090-5B2F-A944-9177-BA160532DF99}" srcOrd="3" destOrd="0" presId="urn:microsoft.com/office/officeart/2005/8/layout/cycle1"/>
    <dgm:cxn modelId="{81A0E1C8-1AD4-1442-859F-F9F292DC0223}" type="presParOf" srcId="{A32DEBBD-8C10-6E49-A6EE-4C6D9D32B2A0}" destId="{E902F749-5E5B-1B41-A09D-F5A35085D4AE}" srcOrd="4" destOrd="0" presId="urn:microsoft.com/office/officeart/2005/8/layout/cycle1"/>
    <dgm:cxn modelId="{FAB44153-6CC0-4A46-8951-651FA3E5EA2D}" type="presParOf" srcId="{A32DEBBD-8C10-6E49-A6EE-4C6D9D32B2A0}" destId="{2314D501-E84F-EA4B-BBEF-644901A12037}" srcOrd="5" destOrd="0" presId="urn:microsoft.com/office/officeart/2005/8/layout/cycle1"/>
    <dgm:cxn modelId="{AEBFED0A-4CDE-2A4E-96CF-845C1C251BF1}" type="presParOf" srcId="{A32DEBBD-8C10-6E49-A6EE-4C6D9D32B2A0}" destId="{D6457092-9739-DA48-996A-C6BA976C6C49}" srcOrd="6" destOrd="0" presId="urn:microsoft.com/office/officeart/2005/8/layout/cycle1"/>
    <dgm:cxn modelId="{705A1271-3C15-5B4A-921F-E3FA59DCB691}" type="presParOf" srcId="{A32DEBBD-8C10-6E49-A6EE-4C6D9D32B2A0}" destId="{D70A92D6-44FB-D84F-9695-A94B0E561204}" srcOrd="7" destOrd="0" presId="urn:microsoft.com/office/officeart/2005/8/layout/cycle1"/>
    <dgm:cxn modelId="{0549380F-4B36-444E-8DD3-F6B081DB2004}" type="presParOf" srcId="{A32DEBBD-8C10-6E49-A6EE-4C6D9D32B2A0}" destId="{8C2215E1-EA39-3143-859A-4E56F1A7BC8E}" srcOrd="8" destOrd="0" presId="urn:microsoft.com/office/officeart/2005/8/layout/cycle1"/>
    <dgm:cxn modelId="{48D8F2F8-5316-7348-9B75-D4A44C0CD265}" type="presParOf" srcId="{A32DEBBD-8C10-6E49-A6EE-4C6D9D32B2A0}" destId="{F0C475C6-9C9B-D344-B413-42C528E5C904}" srcOrd="9" destOrd="0" presId="urn:microsoft.com/office/officeart/2005/8/layout/cycle1"/>
    <dgm:cxn modelId="{EA514959-39E6-574C-A089-A711FFD26D4B}" type="presParOf" srcId="{A32DEBBD-8C10-6E49-A6EE-4C6D9D32B2A0}" destId="{5DD8FC97-72A6-8144-83A5-6B83006CC3CF}" srcOrd="10" destOrd="0" presId="urn:microsoft.com/office/officeart/2005/8/layout/cycle1"/>
    <dgm:cxn modelId="{AE1F2289-3123-B14A-A569-95DDA911E9D2}" type="presParOf" srcId="{A32DEBBD-8C10-6E49-A6EE-4C6D9D32B2A0}" destId="{C314D184-49E4-2A47-8CE7-EFC3FD33080B}" srcOrd="11" destOrd="0" presId="urn:microsoft.com/office/officeart/2005/8/layout/cycle1"/>
    <dgm:cxn modelId="{DD70457E-ABC0-434A-BA9B-B6E99372E36F}" type="presParOf" srcId="{A32DEBBD-8C10-6E49-A6EE-4C6D9D32B2A0}" destId="{EF130B02-86DD-2F4E-A0C0-0ADBCAB1DFCC}" srcOrd="12" destOrd="0" presId="urn:microsoft.com/office/officeart/2005/8/layout/cycle1"/>
    <dgm:cxn modelId="{A1F88089-ADC3-B14E-98C6-47434C6E0886}" type="presParOf" srcId="{A32DEBBD-8C10-6E49-A6EE-4C6D9D32B2A0}" destId="{5362B783-0732-EE48-88C6-BE432A1894D9}" srcOrd="13" destOrd="0" presId="urn:microsoft.com/office/officeart/2005/8/layout/cycle1"/>
    <dgm:cxn modelId="{B11E0B78-0AE6-3B4C-BF6E-892939B447D6}" type="presParOf" srcId="{A32DEBBD-8C10-6E49-A6EE-4C6D9D32B2A0}" destId="{4621D502-C872-0843-9A2B-C6D2C2779B5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2B6AF-BCC4-4743-B3E9-2C11C4C8F05A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Manufacturing</a:t>
          </a:r>
        </a:p>
      </dsp:txBody>
      <dsp:txXfrm>
        <a:off x="3528499" y="29355"/>
        <a:ext cx="1006078" cy="1006078"/>
      </dsp:txXfrm>
    </dsp:sp>
    <dsp:sp modelId="{F8848FB9-3834-CA4B-AA5A-BCC3F3832B02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2F749-5E5B-1B41-A09D-F5A35085D4AE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Packaging</a:t>
          </a:r>
        </a:p>
      </dsp:txBody>
      <dsp:txXfrm>
        <a:off x="4136359" y="1900156"/>
        <a:ext cx="1006078" cy="1006078"/>
      </dsp:txXfrm>
    </dsp:sp>
    <dsp:sp modelId="{2314D501-E84F-EA4B-BBEF-644901A1203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A92D6-44FB-D84F-9695-A94B0E561204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Marketing</a:t>
          </a:r>
        </a:p>
      </dsp:txBody>
      <dsp:txXfrm>
        <a:off x="2544960" y="3056374"/>
        <a:ext cx="1006078" cy="1006078"/>
      </dsp:txXfrm>
    </dsp:sp>
    <dsp:sp modelId="{8C2215E1-EA39-3143-859A-4E56F1A7BC8E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8FC97-72A6-8144-83A5-6B83006CC3CF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Recycling</a:t>
          </a:r>
        </a:p>
      </dsp:txBody>
      <dsp:txXfrm>
        <a:off x="953562" y="1900156"/>
        <a:ext cx="1006078" cy="1006078"/>
      </dsp:txXfrm>
    </dsp:sp>
    <dsp:sp modelId="{C314D184-49E4-2A47-8CE7-EFC3FD33080B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2B783-0732-EE48-88C6-BE432A1894D9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Extraction and Processing of Raw Materials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/>
        </a:p>
      </dsp:txBody>
      <dsp:txXfrm>
        <a:off x="1561422" y="29355"/>
        <a:ext cx="1006078" cy="1006078"/>
      </dsp:txXfrm>
    </dsp:sp>
    <dsp:sp modelId="{4621D502-C872-0843-9A2B-C6D2C2779B5C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634bc74b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634bc74b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634bc74b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634bc74b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634bc74b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634bc74b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634bc74b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634bc74b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634bc74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634bc74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 some cases, there’s a possibility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Since its an industrialized process, the four conditions were met. From using fossil fuels, chemicals, to destruction of nature.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634bc74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634bc74b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7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planetpaper.com/uearn2/Paper-Awarene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wf.ca/" TargetMode="External"/><Relationship Id="rId5" Type="http://schemas.openxmlformats.org/officeDocument/2006/relationships/hyperlink" Target="https://www.youtube.com/watch?v=G9_51W7igrI&amp;t=119s" TargetMode="External"/><Relationship Id="rId4" Type="http://schemas.openxmlformats.org/officeDocument/2006/relationships/hyperlink" Target="http://durafreshcloth.com/881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Lifecycle of Paper Towels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: Anne Horst &amp; Phoebe Kainap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Statistics</a:t>
            </a:r>
            <a:endParaRPr dirty="0"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573000" y="1403375"/>
            <a:ext cx="381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North America produces about 50 trillion rolls of paper towels each year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>
                <a:solidFill>
                  <a:srgbClr val="404041"/>
                </a:solidFill>
                <a:highlight>
                  <a:srgbClr val="FFFFFF"/>
                </a:highlight>
              </a:rPr>
              <a:t>in  general the production of paper towels result in the cutting down of </a:t>
            </a:r>
            <a:r>
              <a:rPr lang="en" b="1" dirty="0">
                <a:solidFill>
                  <a:srgbClr val="404041"/>
                </a:solidFill>
                <a:highlight>
                  <a:srgbClr val="FFFFFF"/>
                </a:highlight>
              </a:rPr>
              <a:t>110 million trees per year</a:t>
            </a:r>
            <a:r>
              <a:rPr lang="en" dirty="0">
                <a:solidFill>
                  <a:srgbClr val="404041"/>
                </a:solidFill>
                <a:highlight>
                  <a:srgbClr val="FFFFFF"/>
                </a:highlight>
              </a:rPr>
              <a:t> </a:t>
            </a:r>
            <a:endParaRPr dirty="0">
              <a:solidFill>
                <a:srgbClr val="404041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>
                <a:solidFill>
                  <a:srgbClr val="404041"/>
                </a:solidFill>
                <a:highlight>
                  <a:srgbClr val="FFFFFF"/>
                </a:highlight>
              </a:rPr>
              <a:t>130 billion gallons of water usage in the factory</a:t>
            </a:r>
            <a:endParaRPr dirty="0">
              <a:solidFill>
                <a:srgbClr val="404041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>
                <a:solidFill>
                  <a:srgbClr val="404041"/>
                </a:solidFill>
                <a:highlight>
                  <a:srgbClr val="FFFFFF"/>
                </a:highlight>
              </a:rPr>
              <a:t>After use </a:t>
            </a:r>
            <a:r>
              <a:rPr lang="en" b="1" dirty="0">
                <a:solidFill>
                  <a:srgbClr val="404041"/>
                </a:solidFill>
                <a:highlight>
                  <a:srgbClr val="FFFFFF"/>
                </a:highlight>
              </a:rPr>
              <a:t>all goes into the landfill</a:t>
            </a:r>
            <a:r>
              <a:rPr lang="en" dirty="0">
                <a:solidFill>
                  <a:srgbClr val="404041"/>
                </a:solidFill>
                <a:highlight>
                  <a:srgbClr val="FFFFFF"/>
                </a:highlight>
              </a:rPr>
              <a:t> – some 3,000 tons annually</a:t>
            </a:r>
            <a:endParaRPr dirty="0">
              <a:solidFill>
                <a:srgbClr val="40404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404041"/>
              </a:solidFill>
              <a:highlight>
                <a:srgbClr val="FFFFFF"/>
              </a:highlight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725" y="798937"/>
            <a:ext cx="4524778" cy="354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8776EE-6BDE-4049-B26B-9E5EBD65F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481021"/>
              </p:ext>
            </p:extLst>
          </p:nvPr>
        </p:nvGraphicFramePr>
        <p:xfrm>
          <a:off x="1577413" y="11846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151B7F-DF21-A64B-B415-BC9DA0F9F7C9}"/>
              </a:ext>
            </a:extLst>
          </p:cNvPr>
          <p:cNvSpPr txBox="1"/>
          <p:nvPr/>
        </p:nvSpPr>
        <p:spPr>
          <a:xfrm>
            <a:off x="288025" y="3803760"/>
            <a:ext cx="1791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Disposal of waste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0C6053-5218-184D-A6BB-F94DC7A1626A}"/>
              </a:ext>
            </a:extLst>
          </p:cNvPr>
          <p:cNvSpPr/>
          <p:nvPr/>
        </p:nvSpPr>
        <p:spPr>
          <a:xfrm>
            <a:off x="2219406" y="227482"/>
            <a:ext cx="48120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Product Lifecycle of Tissue Paper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4568BA-F3F4-2B4F-8235-2FFE81F01A5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1840" y="2555873"/>
            <a:ext cx="2247146" cy="1174315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E0B190CF-AA9A-664D-882B-191D0FAEB8F1}"/>
              </a:ext>
            </a:extLst>
          </p:cNvPr>
          <p:cNvSpPr/>
          <p:nvPr/>
        </p:nvSpPr>
        <p:spPr>
          <a:xfrm>
            <a:off x="2017986" y="3803760"/>
            <a:ext cx="1208690" cy="3057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520906" y="698280"/>
            <a:ext cx="3891922" cy="1354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Consequences of Production</a:t>
            </a:r>
            <a:endParaRPr b="1" dirty="0"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092908" y="1854164"/>
            <a:ext cx="4196722" cy="3054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Deforestation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GHG’s emission from decomposed landfills (from plastic packaging and product itself)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Pollution (air, land, soil)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Overusing of water</a:t>
            </a:r>
            <a:endParaRPr lang="en-CA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endParaRPr lang="en" dirty="0"/>
          </a:p>
          <a:p>
            <a:pPr marL="146050" lvl="0" indent="0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 b="1" dirty="0"/>
              <a:t>    </a:t>
            </a:r>
            <a:r>
              <a:rPr lang="en-CA" sz="2000" b="1" dirty="0"/>
              <a:t>World Issues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Health issues 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Do not promote less consumption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824" y="2685950"/>
            <a:ext cx="2815323" cy="18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826" y="698280"/>
            <a:ext cx="2815325" cy="187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271751" y="658268"/>
            <a:ext cx="5644502" cy="87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alternatives to Paper Towels</a:t>
            </a:r>
            <a:endParaRPr dirty="0"/>
          </a:p>
        </p:txBody>
      </p:sp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1166648" y="1921042"/>
            <a:ext cx="4775307" cy="2915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Electric hand dryers for public washrooms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-"/>
            </a:pPr>
            <a:r>
              <a:rPr lang="en" dirty="0">
                <a:solidFill>
                  <a:srgbClr val="404041"/>
                </a:solidFill>
                <a:highlight>
                  <a:srgbClr val="FFFFFF"/>
                </a:highlight>
              </a:rPr>
              <a:t>reusable cloths &amp; napkins</a:t>
            </a:r>
            <a:endParaRPr lang="en" sz="1100" dirty="0">
              <a:solidFill>
                <a:srgbClr val="404041"/>
              </a:solidFill>
              <a:highlight>
                <a:srgbClr val="FFFFFF"/>
              </a:highlight>
            </a:endParaRPr>
          </a:p>
          <a:p>
            <a:pPr marL="1143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None/>
            </a:pPr>
            <a:r>
              <a:rPr lang="en" sz="1300" dirty="0">
                <a:solidFill>
                  <a:srgbClr val="404041"/>
                </a:solidFill>
                <a:highlight>
                  <a:srgbClr val="FFFFFF"/>
                </a:highlight>
              </a:rPr>
              <a:t>Examples: microfiber, cotton, low-lint cotton, chambray, linen, bamboo</a:t>
            </a:r>
            <a:endParaRPr lang="en" dirty="0">
              <a:solidFill>
                <a:srgbClr val="404041"/>
              </a:solidFill>
              <a:highlight>
                <a:srgbClr val="FFFFFF"/>
              </a:highlight>
            </a:endParaRPr>
          </a:p>
          <a:p>
            <a:pPr marL="4000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FontTx/>
              <a:buChar char="-"/>
            </a:pPr>
            <a:r>
              <a:rPr lang="en" sz="1300" dirty="0"/>
              <a:t>If there’s no alternative: use as less towels as possible to create less waste!!! </a:t>
            </a:r>
          </a:p>
          <a:p>
            <a:pPr marL="4000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FontTx/>
              <a:buChar char="-"/>
            </a:pPr>
            <a:r>
              <a:rPr lang="en" sz="1300" dirty="0"/>
              <a:t>P.S. shake your hands well :) </a:t>
            </a:r>
            <a:endParaRPr sz="1300" dirty="0"/>
          </a:p>
        </p:txBody>
      </p:sp>
      <p:pic>
        <p:nvPicPr>
          <p:cNvPr id="300" name="Google Shape;300;p16"/>
          <p:cNvPicPr preferRelativeResize="0"/>
          <p:nvPr/>
        </p:nvPicPr>
        <p:blipFill rotWithShape="1">
          <a:blip r:embed="rId3">
            <a:alphaModFix/>
          </a:blip>
          <a:srcRect t="19058" b="17853"/>
          <a:stretch/>
        </p:blipFill>
        <p:spPr>
          <a:xfrm>
            <a:off x="6754000" y="3234350"/>
            <a:ext cx="2057400" cy="13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150" y="352288"/>
            <a:ext cx="19431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1303801" y="630106"/>
            <a:ext cx="2963400" cy="831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Benefits</a:t>
            </a:r>
            <a:endParaRPr dirty="0"/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1"/>
          </p:nvPr>
        </p:nvSpPr>
        <p:spPr>
          <a:xfrm>
            <a:off x="1303800" y="1461240"/>
            <a:ext cx="3857296" cy="2501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Creating awareness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Households will save money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Better health, well- being and quality of life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B8B99-0985-F842-8DB4-64B29CE688EF}"/>
              </a:ext>
            </a:extLst>
          </p:cNvPr>
          <p:cNvSpPr txBox="1"/>
          <p:nvPr/>
        </p:nvSpPr>
        <p:spPr>
          <a:xfrm>
            <a:off x="1303799" y="2480987"/>
            <a:ext cx="371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bg2"/>
                </a:solidFill>
                <a:latin typeface="Arial Rounded MT Bold" panose="020F0704030504030204" pitchFamily="34" charset="77"/>
                <a:ea typeface="Meiryo" panose="020B0604030504040204" pitchFamily="34" charset="-128"/>
              </a:rPr>
              <a:t>Environmental Benefits</a:t>
            </a:r>
            <a:endParaRPr lang="en-US" sz="2400" dirty="0">
              <a:solidFill>
                <a:schemeClr val="bg2"/>
              </a:solidFill>
              <a:latin typeface="Arial Rounded MT Bold" panose="020F0704030504030204" pitchFamily="34" charset="77"/>
              <a:ea typeface="Meiryo" panose="020B060403050404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3331-5ED1-8549-8815-67FFA35A6B54}"/>
              </a:ext>
            </a:extLst>
          </p:cNvPr>
          <p:cNvSpPr/>
          <p:nvPr/>
        </p:nvSpPr>
        <p:spPr>
          <a:xfrm>
            <a:off x="1303799" y="308790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11150">
              <a:buSzPts val="1300"/>
              <a:buChar char="-"/>
            </a:pPr>
            <a:r>
              <a:rPr lang="en-CA" sz="1300" dirty="0">
                <a:solidFill>
                  <a:schemeClr val="bg2"/>
                </a:solidFill>
              </a:rPr>
              <a:t>Less waste that goes to landfill</a:t>
            </a:r>
          </a:p>
          <a:p>
            <a:pPr marL="457200" lvl="0" indent="-311150">
              <a:buSzPts val="1300"/>
              <a:buChar char="-"/>
            </a:pPr>
            <a:r>
              <a:rPr lang="en-CA" sz="1300" dirty="0">
                <a:solidFill>
                  <a:schemeClr val="bg2"/>
                </a:solidFill>
              </a:rPr>
              <a:t>Less trees cut down</a:t>
            </a:r>
          </a:p>
          <a:p>
            <a:pPr marL="457200" lvl="0" indent="-311150">
              <a:buSzPts val="1300"/>
              <a:buChar char="-"/>
            </a:pPr>
            <a:r>
              <a:rPr lang="en-CA" sz="1300" dirty="0">
                <a:solidFill>
                  <a:schemeClr val="bg2"/>
                </a:solidFill>
              </a:rPr>
              <a:t>Less GHG emission from landfill</a:t>
            </a:r>
          </a:p>
          <a:p>
            <a:pPr marL="457200" lvl="0" indent="-311150">
              <a:buSzPts val="1300"/>
              <a:buChar char="-"/>
            </a:pPr>
            <a:endParaRPr lang="en-CA" sz="130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D6927-1C00-AC49-874F-5C084B2D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37" y="390792"/>
            <a:ext cx="2245695" cy="2140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B7B96-761A-0340-B263-2F5C0A72C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832" y="2942652"/>
            <a:ext cx="2337304" cy="16921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1303800" y="619596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Four System Conditions of The Natural Step </a:t>
            </a:r>
            <a:endParaRPr dirty="0"/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1303800" y="1860324"/>
            <a:ext cx="6400283" cy="271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 </a:t>
            </a:r>
            <a:r>
              <a:rPr lang="en" dirty="0"/>
              <a:t>Dependence on fossil fuels and metals – product manufacturing &amp; burning of 			         waste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2 </a:t>
            </a:r>
            <a:r>
              <a:rPr lang="en" dirty="0"/>
              <a:t>Use of Chemicals - manufacturing, ex: chlorine for bleaching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3 </a:t>
            </a:r>
            <a:r>
              <a:rPr lang="en" dirty="0"/>
              <a:t>Destruction of nature - extraction of raw materials ex: Trees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4 </a:t>
            </a:r>
            <a:r>
              <a:rPr lang="en" dirty="0"/>
              <a:t>Stopping people globally from meeting their needs - exploitation of </a:t>
            </a:r>
            <a:r>
              <a:rPr lang="en-CA" dirty="0"/>
              <a:t>labor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1303800" y="798272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Connection to tourism</a:t>
            </a:r>
            <a:endParaRPr dirty="0"/>
          </a:p>
        </p:txBody>
      </p:sp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4757100" cy="2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 high use of paper towels in Hotels and F&amp;B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- All areas open to tourist such as public washroom uses paper towels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However, some tourism places advocate: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- using fabric towels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- tourist are able to choose to participate in sustainable practices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800" y="1214413"/>
            <a:ext cx="306705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7475" y="2906550"/>
            <a:ext cx="2385375" cy="15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CD62-D41F-9F4D-8524-C9AB8FF2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31CC6-8A33-8D45-BC37-B884AEA98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00" y="1433002"/>
            <a:ext cx="7030500" cy="2541600"/>
          </a:xfrm>
        </p:spPr>
        <p:txBody>
          <a:bodyPr/>
          <a:lstStyle/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r>
              <a:rPr lang="en-US" dirty="0"/>
              <a:t>Better Planet Paper, Inc. (2016). Paper Awareness. Retrieved from </a:t>
            </a:r>
            <a:r>
              <a:rPr lang="en-US" dirty="0">
                <a:hlinkClick r:id="rId3"/>
              </a:rPr>
              <a:t>https://www.betterplanetpaper.com/uearn2/Paper-Awareness</a:t>
            </a:r>
            <a:endParaRPr lang="en-US" dirty="0"/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r>
              <a:rPr lang="en-US" dirty="0" err="1"/>
              <a:t>Globecomain</a:t>
            </a:r>
            <a:r>
              <a:rPr lang="en-US" dirty="0"/>
              <a:t>. (2015). The Environmental Impacts of Paper Towels. Retrieved from </a:t>
            </a:r>
            <a:r>
              <a:rPr lang="en-US" dirty="0">
                <a:hlinkClick r:id="rId4"/>
              </a:rPr>
              <a:t>http://durafreshcloth.com/881-2/</a:t>
            </a:r>
            <a:endParaRPr lang="en-US" dirty="0"/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r>
              <a:rPr lang="en-US" dirty="0"/>
              <a:t>How It’s Made. (2015). How It’s Made Paper Towels. Retrieved from </a:t>
            </a:r>
            <a:r>
              <a:rPr lang="en-CA" u="sng" dirty="0">
                <a:solidFill>
                  <a:schemeClr val="hlink"/>
                </a:solidFill>
                <a:hlinkClick r:id="rId5"/>
              </a:rPr>
              <a:t>https://www.youtube.com/watch?v=G9_51W7igrI&amp;t=119s</a:t>
            </a:r>
            <a:endParaRPr lang="en-CA" dirty="0"/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r>
              <a:rPr lang="en-US" dirty="0">
                <a:hlinkClick r:id="rId6"/>
              </a:rPr>
              <a:t>www.wwf.ca</a:t>
            </a:r>
            <a:endParaRPr lang="en-US" dirty="0"/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62572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396</Words>
  <Application>Microsoft Office PowerPoint</Application>
  <PresentationFormat>On-screen Show (16:9)</PresentationFormat>
  <Paragraphs>59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Maven Pro</vt:lpstr>
      <vt:lpstr>Nunito</vt:lpstr>
      <vt:lpstr>Arial Rounded MT Bold</vt:lpstr>
      <vt:lpstr>Momentum</vt:lpstr>
      <vt:lpstr>Product Lifecycle of Paper Towels</vt:lpstr>
      <vt:lpstr>Statistics</vt:lpstr>
      <vt:lpstr>PowerPoint Presentation</vt:lpstr>
      <vt:lpstr>Consequences of Production</vt:lpstr>
      <vt:lpstr>The alternatives to Paper Towels</vt:lpstr>
      <vt:lpstr>Social Benefits</vt:lpstr>
      <vt:lpstr>Four System Conditions of The Natural Step </vt:lpstr>
      <vt:lpstr>Connection to tourism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Lifecycle of Paper Towels</dc:title>
  <cp:lastModifiedBy>Anne Horst</cp:lastModifiedBy>
  <cp:revision>10</cp:revision>
  <dcterms:modified xsi:type="dcterms:W3CDTF">2019-04-10T16:38:14Z</dcterms:modified>
</cp:coreProperties>
</file>