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81" r:id="rId5"/>
    <p:sldId id="259" r:id="rId6"/>
    <p:sldId id="280" r:id="rId7"/>
    <p:sldId id="260" r:id="rId8"/>
    <p:sldId id="263" r:id="rId9"/>
    <p:sldId id="264" r:id="rId10"/>
    <p:sldId id="261" r:id="rId11"/>
    <p:sldId id="265" r:id="rId12"/>
    <p:sldId id="282" r:id="rId13"/>
    <p:sldId id="266" r:id="rId14"/>
    <p:sldId id="279" r:id="rId15"/>
    <p:sldId id="267" r:id="rId16"/>
    <p:sldId id="283" r:id="rId17"/>
    <p:sldId id="269" r:id="rId18"/>
    <p:sldId id="271" r:id="rId19"/>
    <p:sldId id="272" r:id="rId20"/>
    <p:sldId id="270" r:id="rId21"/>
    <p:sldId id="273" r:id="rId22"/>
    <p:sldId id="274" r:id="rId23"/>
    <p:sldId id="275" r:id="rId24"/>
    <p:sldId id="284" r:id="rId25"/>
    <p:sldId id="276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020" autoAdjust="0"/>
  </p:normalViewPr>
  <p:slideViewPr>
    <p:cSldViewPr snapToGrid="0" snapToObjects="1">
      <p:cViewPr>
        <p:scale>
          <a:sx n="99" d="100"/>
          <a:sy n="99" d="100"/>
        </p:scale>
        <p:origin x="-2904" y="-19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BF838-9EF8-AD4B-9B36-B1A7C360D337}" type="datetimeFigureOut">
              <a:rPr lang="en-US" smtClean="0"/>
              <a:t>18-09-14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2CC5B-689E-7C4F-852F-9EFB88A56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14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BF838-9EF8-AD4B-9B36-B1A7C360D337}" type="datetimeFigureOut">
              <a:rPr lang="en-US" smtClean="0"/>
              <a:t>18-09-14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2CC5B-689E-7C4F-852F-9EFB88A56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5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BF838-9EF8-AD4B-9B36-B1A7C360D337}" type="datetimeFigureOut">
              <a:rPr lang="en-US" smtClean="0"/>
              <a:t>18-09-14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2CC5B-689E-7C4F-852F-9EFB88A56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761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BF838-9EF8-AD4B-9B36-B1A7C360D337}" type="datetimeFigureOut">
              <a:rPr lang="en-US" smtClean="0"/>
              <a:t>18-09-14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2CC5B-689E-7C4F-852F-9EFB88A56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153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BF838-9EF8-AD4B-9B36-B1A7C360D337}" type="datetimeFigureOut">
              <a:rPr lang="en-US" smtClean="0"/>
              <a:t>18-09-14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2CC5B-689E-7C4F-852F-9EFB88A56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54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BF838-9EF8-AD4B-9B36-B1A7C360D337}" type="datetimeFigureOut">
              <a:rPr lang="en-US" smtClean="0"/>
              <a:t>18-09-14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2CC5B-689E-7C4F-852F-9EFB88A56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119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BF838-9EF8-AD4B-9B36-B1A7C360D337}" type="datetimeFigureOut">
              <a:rPr lang="en-US" smtClean="0"/>
              <a:t>18-09-14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2CC5B-689E-7C4F-852F-9EFB88A56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07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BF838-9EF8-AD4B-9B36-B1A7C360D337}" type="datetimeFigureOut">
              <a:rPr lang="en-US" smtClean="0"/>
              <a:t>18-09-14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2CC5B-689E-7C4F-852F-9EFB88A56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747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BF838-9EF8-AD4B-9B36-B1A7C360D337}" type="datetimeFigureOut">
              <a:rPr lang="en-US" smtClean="0"/>
              <a:t>18-09-14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2CC5B-689E-7C4F-852F-9EFB88A56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36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BF838-9EF8-AD4B-9B36-B1A7C360D337}" type="datetimeFigureOut">
              <a:rPr lang="en-US" smtClean="0"/>
              <a:t>18-09-14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2CC5B-689E-7C4F-852F-9EFB88A56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981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BF838-9EF8-AD4B-9B36-B1A7C360D337}" type="datetimeFigureOut">
              <a:rPr lang="en-US" smtClean="0"/>
              <a:t>18-09-14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2CC5B-689E-7C4F-852F-9EFB88A56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933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BF838-9EF8-AD4B-9B36-B1A7C360D337}" type="datetimeFigureOut">
              <a:rPr lang="en-US" smtClean="0"/>
              <a:t>18-09-14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2CC5B-689E-7C4F-852F-9EFB88A56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823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problogger.net/how-to-write-great-blog-content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9320"/>
            <a:ext cx="7772400" cy="1755775"/>
          </a:xfrm>
        </p:spPr>
        <p:txBody>
          <a:bodyPr>
            <a:noAutofit/>
          </a:bodyPr>
          <a:lstStyle/>
          <a:p>
            <a:r>
              <a:rPr lang="en-US" sz="6600" dirty="0" smtClean="0">
                <a:latin typeface="Rockwell Extra Bold"/>
                <a:cs typeface="Rockwell Extra Bold"/>
              </a:rPr>
              <a:t>Welcome to Blog-o-Rama</a:t>
            </a:r>
            <a:endParaRPr lang="en-US" sz="6600" dirty="0">
              <a:latin typeface="Rockwell Extra Bold"/>
              <a:cs typeface="Rockwell Extra Bol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2400" dirty="0" smtClean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Writing Workshop 		September 12, 2018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924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OK, now we write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457200" indent="-457200">
              <a:buAutoNum type="arabicPeriod"/>
            </a:pPr>
            <a:r>
              <a:rPr lang="en-US" dirty="0" smtClean="0"/>
              <a:t>What’s </a:t>
            </a:r>
            <a:r>
              <a:rPr lang="en-US" dirty="0"/>
              <a:t>the main message</a:t>
            </a:r>
            <a:r>
              <a:rPr lang="en-US" dirty="0" smtClean="0"/>
              <a:t>? (</a:t>
            </a:r>
            <a:r>
              <a:rPr lang="en-US" dirty="0"/>
              <a:t>aka your topic sentence</a:t>
            </a:r>
            <a:r>
              <a:rPr lang="en-US" dirty="0" smtClean="0"/>
              <a:t>)</a:t>
            </a:r>
            <a:endParaRPr lang="en-US" dirty="0"/>
          </a:p>
          <a:p>
            <a:pPr marL="457200" indent="-457200">
              <a:buFont typeface="Arial"/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are the top 2 to 3 supporting facts or ideas</a:t>
            </a:r>
            <a:r>
              <a:rPr lang="en-US" dirty="0" smtClean="0"/>
              <a:t>?</a:t>
            </a:r>
          </a:p>
          <a:p>
            <a:pPr marL="457200" indent="-457200">
              <a:buFont typeface="Arial"/>
              <a:buAutoNum type="arabicPeriod"/>
            </a:pPr>
            <a:r>
              <a:rPr lang="en-US" dirty="0"/>
              <a:t>What’s the </a:t>
            </a:r>
            <a:r>
              <a:rPr lang="en-US" dirty="0" smtClean="0"/>
              <a:t>conclusion </a:t>
            </a:r>
            <a:r>
              <a:rPr lang="en-US" dirty="0"/>
              <a:t>or call to action? </a:t>
            </a:r>
          </a:p>
          <a:p>
            <a:pPr marL="0" indent="0">
              <a:buNone/>
            </a:pPr>
            <a:endParaRPr lang="en-US" sz="2400" smtClean="0"/>
          </a:p>
          <a:p>
            <a:pPr marL="0" indent="0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 smtClean="0"/>
              <a:t>(and attribute MLA style as we go)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425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Add leaves and flowers</a:t>
            </a:r>
            <a:endParaRPr lang="en-US" dirty="0"/>
          </a:p>
        </p:txBody>
      </p:sp>
      <p:pic>
        <p:nvPicPr>
          <p:cNvPr id="4" name="Content Placeholder 3" descr="IMG_0456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71221" r="-71221"/>
          <a:stretch>
            <a:fillRect/>
          </a:stretch>
        </p:blipFill>
        <p:spPr>
          <a:xfrm>
            <a:off x="1004483" y="1417640"/>
            <a:ext cx="7135035" cy="3923994"/>
          </a:xfrm>
        </p:spPr>
      </p:pic>
      <p:sp>
        <p:nvSpPr>
          <p:cNvPr id="3" name="TextBox 2"/>
          <p:cNvSpPr txBox="1"/>
          <p:nvPr/>
        </p:nvSpPr>
        <p:spPr>
          <a:xfrm>
            <a:off x="2607761" y="5631352"/>
            <a:ext cx="3928479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I</a:t>
            </a:r>
            <a:r>
              <a:rPr lang="en-US" sz="3200" dirty="0" smtClean="0"/>
              <a:t>mages</a:t>
            </a:r>
            <a:r>
              <a:rPr lang="en-US" sz="3200" dirty="0"/>
              <a:t>, videos or links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917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600" dirty="0"/>
          </a:p>
          <a:p>
            <a:pPr marL="0" indent="0" algn="ctr">
              <a:buNone/>
            </a:pPr>
            <a:r>
              <a:rPr lang="mr-IN" sz="5400" dirty="0" smtClean="0">
                <a:latin typeface="+mj-lt"/>
              </a:rPr>
              <a:t>…</a:t>
            </a:r>
            <a:r>
              <a:rPr lang="en-CA" sz="5400" dirty="0" smtClean="0">
                <a:latin typeface="+mj-lt"/>
              </a:rPr>
              <a:t> and Rewrite</a:t>
            </a:r>
            <a:endParaRPr lang="en-US" sz="5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88707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7952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Why headlines (</a:t>
            </a:r>
            <a:r>
              <a:rPr lang="en-US" dirty="0" err="1" smtClean="0"/>
              <a:t>clickbait</a:t>
            </a:r>
            <a:r>
              <a:rPr lang="en-US" dirty="0" smtClean="0"/>
              <a:t>) are key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004" y="1948508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dirty="0" smtClean="0"/>
              <a:t>On </a:t>
            </a:r>
            <a:r>
              <a:rPr lang="en-US" dirty="0"/>
              <a:t>average, 5 X more people read 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the </a:t>
            </a:r>
            <a:r>
              <a:rPr lang="en-US" dirty="0"/>
              <a:t>headlines as read the body </a:t>
            </a:r>
            <a:r>
              <a:rPr lang="en-US" dirty="0" smtClean="0"/>
              <a:t>copy.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1710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and </a:t>
            </a:r>
            <a:r>
              <a:rPr lang="en-US" dirty="0" err="1" smtClean="0"/>
              <a:t>scannable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Average blog readers stay 96 seconds per blog. </a:t>
            </a:r>
            <a:endParaRPr lang="en-US" dirty="0" smtClean="0"/>
          </a:p>
          <a:p>
            <a:r>
              <a:rPr lang="en-US" dirty="0" smtClean="0"/>
              <a:t>Only </a:t>
            </a:r>
            <a:r>
              <a:rPr lang="en-US" dirty="0"/>
              <a:t>16% of people read web sites word for word. </a:t>
            </a:r>
            <a:endParaRPr lang="en-CA" dirty="0"/>
          </a:p>
          <a:p>
            <a:r>
              <a:rPr lang="en-US" dirty="0"/>
              <a:t>The average person only comprehends 60% of what they read. </a:t>
            </a:r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sz="1600" u="sng" dirty="0">
                <a:hlinkClick r:id="rId2"/>
              </a:rPr>
              <a:t>http://www.problogger.net/how-to-write-great-blog-content/</a:t>
            </a:r>
            <a:endParaRPr lang="en-CA" sz="1600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67753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Magic of 8</a:t>
            </a:r>
            <a:endParaRPr lang="en-US" dirty="0"/>
          </a:p>
        </p:txBody>
      </p:sp>
      <p:pic>
        <p:nvPicPr>
          <p:cNvPr id="6" name="Content Placeholder 5" descr="Screen Shot 2018-09-09 at 8.56.15 AM.pn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39521" r="-3952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174912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 </a:t>
            </a:r>
            <a:r>
              <a:rPr lang="en-US" smtClean="0"/>
              <a:t>is more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Limit </a:t>
            </a:r>
            <a:r>
              <a:rPr lang="en-US" dirty="0"/>
              <a:t>sentences to </a:t>
            </a:r>
            <a:r>
              <a:rPr lang="en-US" dirty="0" smtClean="0"/>
              <a:t>approximately 20 </a:t>
            </a:r>
            <a:r>
              <a:rPr lang="en-US" dirty="0"/>
              <a:t>or fewer words to ensure impact. </a:t>
            </a:r>
          </a:p>
          <a:p>
            <a:r>
              <a:rPr lang="en-US" dirty="0" smtClean="0"/>
              <a:t>American</a:t>
            </a:r>
            <a:r>
              <a:rPr lang="en-US" dirty="0"/>
              <a:t> </a:t>
            </a:r>
            <a:r>
              <a:rPr lang="en-US" dirty="0" smtClean="0"/>
              <a:t>Press </a:t>
            </a:r>
            <a:r>
              <a:rPr lang="en-US" dirty="0"/>
              <a:t>Institute reports that reader </a:t>
            </a:r>
            <a:r>
              <a:rPr lang="en-US" dirty="0" smtClean="0"/>
              <a:t>comprehension drops </a:t>
            </a:r>
            <a:r>
              <a:rPr lang="en-US" dirty="0"/>
              <a:t>off markedly as sentences become longer.</a:t>
            </a:r>
          </a:p>
          <a:p>
            <a:r>
              <a:rPr lang="en-US" dirty="0"/>
              <a:t>T</a:t>
            </a:r>
            <a:r>
              <a:rPr lang="en-US" dirty="0" smtClean="0"/>
              <a:t>hink </a:t>
            </a:r>
            <a:r>
              <a:rPr lang="en-US" dirty="0"/>
              <a:t>about </a:t>
            </a:r>
            <a:r>
              <a:rPr lang="en-US" dirty="0" smtClean="0"/>
              <a:t>the relationship </a:t>
            </a:r>
            <a:r>
              <a:rPr lang="en-US" dirty="0"/>
              <a:t>between sentence sprawl </a:t>
            </a:r>
            <a:r>
              <a:rPr lang="en-US" dirty="0" smtClean="0"/>
              <a:t>and comprehension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993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shorts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No fillers or additives </a:t>
            </a:r>
            <a:r>
              <a:rPr lang="mr-IN" dirty="0" smtClean="0"/>
              <a:t>…</a:t>
            </a:r>
            <a:endParaRPr lang="en-CA" dirty="0" smtClean="0"/>
          </a:p>
          <a:p>
            <a:r>
              <a:rPr lang="en-US" sz="1800" dirty="0"/>
              <a:t>kind of</a:t>
            </a:r>
            <a:endParaRPr lang="en-CA" sz="1800" dirty="0"/>
          </a:p>
          <a:p>
            <a:r>
              <a:rPr lang="en-US" sz="1800" dirty="0"/>
              <a:t>really</a:t>
            </a:r>
            <a:endParaRPr lang="en-CA" sz="1800" dirty="0"/>
          </a:p>
          <a:p>
            <a:r>
              <a:rPr lang="en-US" sz="1800" dirty="0"/>
              <a:t>actually</a:t>
            </a:r>
            <a:endParaRPr lang="en-CA" sz="1800" dirty="0"/>
          </a:p>
          <a:p>
            <a:r>
              <a:rPr lang="en-US" sz="1800" dirty="0"/>
              <a:t>basically</a:t>
            </a:r>
            <a:endParaRPr lang="en-CA" sz="1800" dirty="0"/>
          </a:p>
          <a:p>
            <a:r>
              <a:rPr lang="en-US" sz="1800" dirty="0"/>
              <a:t>practically</a:t>
            </a:r>
            <a:endParaRPr lang="en-CA" sz="1800" dirty="0"/>
          </a:p>
          <a:p>
            <a:r>
              <a:rPr lang="en-US" sz="1800" dirty="0"/>
              <a:t>generally</a:t>
            </a:r>
            <a:endParaRPr lang="en-CA" sz="1800" dirty="0"/>
          </a:p>
          <a:p>
            <a:r>
              <a:rPr lang="en-US" sz="1800" dirty="0"/>
              <a:t>various</a:t>
            </a:r>
            <a:endParaRPr lang="en-CA" sz="1800" dirty="0"/>
          </a:p>
          <a:p>
            <a:r>
              <a:rPr lang="en-US" sz="1800" dirty="0"/>
              <a:t>particular</a:t>
            </a:r>
            <a:endParaRPr lang="en-CA" sz="1800" dirty="0"/>
          </a:p>
          <a:p>
            <a:r>
              <a:rPr lang="en-US" sz="1800" dirty="0"/>
              <a:t>very</a:t>
            </a:r>
            <a:endParaRPr lang="en-CA" sz="1800" dirty="0"/>
          </a:p>
          <a:p>
            <a:r>
              <a:rPr lang="en-US" sz="1800" dirty="0"/>
              <a:t>important</a:t>
            </a:r>
            <a:endParaRPr lang="en-CA" sz="1800" dirty="0"/>
          </a:p>
          <a:p>
            <a:r>
              <a:rPr lang="en-US" sz="1800" dirty="0"/>
              <a:t>Etc.</a:t>
            </a:r>
            <a:endParaRPr lang="en-CA" sz="1800" dirty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36526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shorts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Be ruthless with redundancy</a:t>
            </a:r>
          </a:p>
          <a:p>
            <a:r>
              <a:rPr lang="en-US" sz="1800" dirty="0"/>
              <a:t>basic fundamentals</a:t>
            </a:r>
            <a:endParaRPr lang="en-CA" sz="1800" dirty="0"/>
          </a:p>
          <a:p>
            <a:r>
              <a:rPr lang="en-US" sz="1800" dirty="0"/>
              <a:t>various different</a:t>
            </a:r>
            <a:endParaRPr lang="en-CA" sz="1800" dirty="0"/>
          </a:p>
          <a:p>
            <a:r>
              <a:rPr lang="en-US" sz="1800" dirty="0"/>
              <a:t>true facts</a:t>
            </a:r>
            <a:endParaRPr lang="en-CA" sz="1800" dirty="0"/>
          </a:p>
          <a:p>
            <a:r>
              <a:rPr lang="en-US" sz="1800" dirty="0"/>
              <a:t>each individual</a:t>
            </a:r>
            <a:endParaRPr lang="en-CA" sz="1800" dirty="0"/>
          </a:p>
          <a:p>
            <a:r>
              <a:rPr lang="en-US" sz="1800" dirty="0"/>
              <a:t>consensus of opinion</a:t>
            </a:r>
            <a:endParaRPr lang="en-CA" sz="1800" dirty="0"/>
          </a:p>
          <a:p>
            <a:r>
              <a:rPr lang="en-US" sz="1800" dirty="0"/>
              <a:t>few in number</a:t>
            </a:r>
            <a:endParaRPr lang="en-CA" sz="1800" dirty="0"/>
          </a:p>
          <a:p>
            <a:r>
              <a:rPr lang="en-US" sz="1800" dirty="0"/>
              <a:t>final outcome</a:t>
            </a:r>
            <a:endParaRPr lang="en-CA" sz="1800" dirty="0"/>
          </a:p>
          <a:p>
            <a:r>
              <a:rPr lang="en-US" sz="1800" dirty="0"/>
              <a:t>future plans</a:t>
            </a:r>
            <a:endParaRPr lang="en-CA" sz="1800" dirty="0"/>
          </a:p>
          <a:p>
            <a:r>
              <a:rPr lang="en-US" sz="1800" dirty="0"/>
              <a:t>Personal opinion</a:t>
            </a:r>
            <a:endParaRPr lang="en-CA" sz="1800" dirty="0"/>
          </a:p>
          <a:p>
            <a:r>
              <a:rPr lang="en-US" sz="1800" dirty="0"/>
              <a:t>end </a:t>
            </a:r>
            <a:r>
              <a:rPr lang="en-US" sz="1800" dirty="0" smtClean="0"/>
              <a:t>result</a:t>
            </a:r>
            <a:endParaRPr lang="en-CA" sz="1800" dirty="0"/>
          </a:p>
        </p:txBody>
      </p:sp>
    </p:spTree>
    <p:extLst>
      <p:ext uri="{BB962C8B-B14F-4D97-AF65-F5344CB8AC3E}">
        <p14:creationId xmlns:p14="http://schemas.microsoft.com/office/powerpoint/2010/main" val="3896228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shorts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Verbs, not verb plus noun</a:t>
            </a:r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/>
              <a:t>Conduct a discussion </a:t>
            </a:r>
            <a:r>
              <a:rPr lang="en-US" sz="1800" dirty="0" smtClean="0"/>
              <a:t>of		Discuss</a:t>
            </a:r>
            <a:endParaRPr lang="en-CA" sz="1800" dirty="0"/>
          </a:p>
          <a:p>
            <a:r>
              <a:rPr lang="en-US" sz="1800" dirty="0"/>
              <a:t>Create a reduction </a:t>
            </a:r>
            <a:r>
              <a:rPr lang="en-US" sz="1800" dirty="0" smtClean="0"/>
              <a:t>in		Reduce</a:t>
            </a:r>
            <a:endParaRPr lang="en-CA" sz="1800" dirty="0"/>
          </a:p>
          <a:p>
            <a:r>
              <a:rPr lang="en-US" sz="1800" dirty="0"/>
              <a:t>Give consideration </a:t>
            </a:r>
            <a:r>
              <a:rPr lang="en-US" sz="1800" dirty="0" smtClean="0"/>
              <a:t>to		Consider</a:t>
            </a:r>
            <a:endParaRPr lang="en-CA" sz="1800" dirty="0"/>
          </a:p>
          <a:p>
            <a:r>
              <a:rPr lang="en-US" sz="1800" dirty="0"/>
              <a:t>Make an assumption </a:t>
            </a:r>
            <a:r>
              <a:rPr lang="en-US" sz="1800" dirty="0" smtClean="0"/>
              <a:t>of		Assume</a:t>
            </a:r>
            <a:endParaRPr lang="en-CA" sz="1800" dirty="0"/>
          </a:p>
          <a:p>
            <a:r>
              <a:rPr lang="en-US" sz="1800" dirty="0"/>
              <a:t>Perform an analysis </a:t>
            </a:r>
            <a:r>
              <a:rPr lang="en-US" sz="1800" dirty="0" smtClean="0"/>
              <a:t>of		Analyze</a:t>
            </a:r>
            <a:endParaRPr lang="en-CA" sz="1800" dirty="0"/>
          </a:p>
          <a:p>
            <a:r>
              <a:rPr lang="en-US" sz="1800" dirty="0"/>
              <a:t>Take action </a:t>
            </a:r>
            <a:r>
              <a:rPr lang="en-US" sz="1800" dirty="0" smtClean="0"/>
              <a:t>on				Act</a:t>
            </a:r>
            <a:endParaRPr lang="en-CA" sz="1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058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899" y="1166019"/>
            <a:ext cx="8557065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800" dirty="0" smtClean="0"/>
          </a:p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8000" dirty="0" smtClean="0"/>
              <a:t>Writing is________.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4127230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No, no, no I don’t </a:t>
            </a:r>
            <a:r>
              <a:rPr lang="en-US" sz="3600" dirty="0" err="1" smtClean="0"/>
              <a:t>wanna</a:t>
            </a:r>
            <a:r>
              <a:rPr lang="en-US" sz="3600" dirty="0" smtClean="0"/>
              <a:t> go to rewrite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Do not write in the </a:t>
            </a:r>
            <a:r>
              <a:rPr lang="en-US" sz="2400" dirty="0" smtClean="0"/>
              <a:t>negative		Write in the affirmative</a:t>
            </a:r>
          </a:p>
          <a:p>
            <a:pPr marL="0" indent="0">
              <a:buNone/>
            </a:pPr>
            <a:endParaRPr lang="en-CA" sz="2400" dirty="0"/>
          </a:p>
          <a:p>
            <a:r>
              <a:rPr lang="en-US" sz="1800" dirty="0"/>
              <a:t>not </a:t>
            </a:r>
            <a:r>
              <a:rPr lang="en-US" sz="1800" dirty="0" smtClean="0"/>
              <a:t>different						similar</a:t>
            </a:r>
            <a:endParaRPr lang="en-CA" sz="1800" dirty="0"/>
          </a:p>
          <a:p>
            <a:r>
              <a:rPr lang="en-US" sz="1800" dirty="0"/>
              <a:t>not </a:t>
            </a:r>
            <a:r>
              <a:rPr lang="en-US" sz="1800" dirty="0" smtClean="0"/>
              <a:t>allow							prevent</a:t>
            </a:r>
          </a:p>
          <a:p>
            <a:r>
              <a:rPr lang="en-US" sz="1800" dirty="0" smtClean="0"/>
              <a:t>not stop							continue</a:t>
            </a:r>
            <a:endParaRPr lang="en-CA" sz="1800" dirty="0"/>
          </a:p>
          <a:p>
            <a:r>
              <a:rPr lang="en-US" sz="1800" dirty="0" smtClean="0"/>
              <a:t>not include						omit</a:t>
            </a:r>
            <a:endParaRPr lang="en-CA" sz="1800" dirty="0"/>
          </a:p>
          <a:p>
            <a:r>
              <a:rPr lang="en-US" sz="1800" dirty="0" smtClean="0"/>
              <a:t>not often							rarely</a:t>
            </a:r>
            <a:endParaRPr lang="en-CA" sz="1800" dirty="0"/>
          </a:p>
          <a:p>
            <a:r>
              <a:rPr lang="en-US" sz="1800" dirty="0"/>
              <a:t>not </a:t>
            </a:r>
            <a:r>
              <a:rPr lang="en-US" sz="1800" dirty="0" smtClean="0"/>
              <a:t>notice							overlook</a:t>
            </a:r>
            <a:endParaRPr lang="en-CA" sz="1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286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active, not passive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Use the active voice for most business </a:t>
            </a:r>
            <a:r>
              <a:rPr lang="en-US" sz="2400" dirty="0" smtClean="0"/>
              <a:t>writing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/>
              <a:t>Use the passive voice to emphasize an action (the verb</a:t>
            </a:r>
            <a:r>
              <a:rPr lang="en-US" sz="2400" dirty="0" smtClean="0"/>
              <a:t>) or </a:t>
            </a:r>
            <a:r>
              <a:rPr lang="en-US" sz="2400" dirty="0"/>
              <a:t>the recipient of the action (the object)</a:t>
            </a:r>
            <a:r>
              <a:rPr lang="en-US" sz="2400" dirty="0" smtClean="0"/>
              <a:t>. </a:t>
            </a:r>
            <a:r>
              <a:rPr lang="en-US" sz="2000" dirty="0" smtClean="0"/>
              <a:t>(Drug tests are given to all applicants)</a:t>
            </a:r>
          </a:p>
          <a:p>
            <a:endParaRPr lang="en-US" sz="2000" dirty="0" smtClean="0"/>
          </a:p>
          <a:p>
            <a:r>
              <a:rPr lang="en-US" sz="2400" dirty="0"/>
              <a:t>Use the passive voice to deemphasize the doer in negative </a:t>
            </a:r>
            <a:r>
              <a:rPr lang="en-US" sz="2400" dirty="0" smtClean="0"/>
              <a:t>news. (</a:t>
            </a:r>
            <a:r>
              <a:rPr lang="en-US" sz="2000" dirty="0" smtClean="0"/>
              <a:t>Your smart phone cannot be repaired</a:t>
            </a:r>
            <a:r>
              <a:rPr lang="en-US" sz="2400" dirty="0" smtClean="0"/>
              <a:t>)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Use </a:t>
            </a:r>
            <a:r>
              <a:rPr lang="en-US" sz="2400" dirty="0"/>
              <a:t>the passive voice to conceal the doer of an action</a:t>
            </a:r>
            <a:r>
              <a:rPr lang="en-US" sz="2400" dirty="0" smtClean="0"/>
              <a:t>. </a:t>
            </a:r>
          </a:p>
          <a:p>
            <a:pPr marL="400050" lvl="1" indent="0">
              <a:buNone/>
            </a:pPr>
            <a:r>
              <a:rPr lang="en-US" sz="2000" dirty="0" smtClean="0"/>
              <a:t>(Mistakes were made)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35373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it easy to 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1 Headings</a:t>
            </a:r>
            <a:endParaRPr lang="en-CA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 </a:t>
            </a:r>
            <a:r>
              <a:rPr lang="en-US" dirty="0"/>
              <a:t>Bullets</a:t>
            </a:r>
            <a:endParaRPr lang="en-CA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 </a:t>
            </a:r>
            <a:r>
              <a:rPr lang="en-US" dirty="0"/>
              <a:t>Numbered lists</a:t>
            </a:r>
            <a:endParaRPr lang="en-CA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 </a:t>
            </a:r>
            <a:r>
              <a:rPr lang="en-US" dirty="0"/>
              <a:t>White space/paragraphing</a:t>
            </a:r>
            <a:endParaRPr lang="en-CA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 </a:t>
            </a:r>
            <a:r>
              <a:rPr lang="en-US" dirty="0"/>
              <a:t>Boldface, italics, capitalization, </a:t>
            </a:r>
            <a:r>
              <a:rPr lang="en-US" dirty="0" err="1"/>
              <a:t>colour</a:t>
            </a:r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668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Revise (as in rewrite)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Print a copy. </a:t>
            </a:r>
            <a:r>
              <a:rPr lang="en-US" sz="1800" dirty="0" smtClean="0"/>
              <a:t>(Set </a:t>
            </a:r>
            <a:r>
              <a:rPr lang="en-US" sz="1800" dirty="0"/>
              <a:t>it aside for at least a </a:t>
            </a:r>
            <a:r>
              <a:rPr lang="en-US" sz="1800" dirty="0" smtClean="0"/>
              <a:t>day if you can).</a:t>
            </a:r>
          </a:p>
          <a:p>
            <a:r>
              <a:rPr lang="en-US" sz="1800" dirty="0" smtClean="0"/>
              <a:t>Read it out loud.</a:t>
            </a:r>
            <a:endParaRPr lang="en-CA" sz="1800" dirty="0"/>
          </a:p>
          <a:p>
            <a:r>
              <a:rPr lang="en-US" sz="1800" dirty="0"/>
              <a:t>P</a:t>
            </a:r>
            <a:r>
              <a:rPr lang="en-US" sz="1800" dirty="0" smtClean="0"/>
              <a:t>roofread </a:t>
            </a:r>
            <a:r>
              <a:rPr lang="en-US" sz="1800" dirty="0"/>
              <a:t>carefully.</a:t>
            </a:r>
            <a:endParaRPr lang="en-CA" sz="1800" dirty="0"/>
          </a:p>
          <a:p>
            <a:r>
              <a:rPr lang="en-US" sz="1800" dirty="0" smtClean="0"/>
              <a:t>You will find errors.</a:t>
            </a:r>
            <a:endParaRPr lang="en-CA" sz="1800" dirty="0"/>
          </a:p>
          <a:p>
            <a:r>
              <a:rPr lang="en-CA" sz="1800" dirty="0"/>
              <a:t>R</a:t>
            </a:r>
            <a:r>
              <a:rPr lang="en-US" sz="1800" dirty="0" err="1" smtClean="0"/>
              <a:t>ead</a:t>
            </a:r>
            <a:r>
              <a:rPr lang="en-US" sz="1800" dirty="0" smtClean="0"/>
              <a:t> </a:t>
            </a:r>
            <a:r>
              <a:rPr lang="en-US" sz="1800" dirty="0"/>
              <a:t>the message at least twice: once for meaning and once for grammar/mechanics.</a:t>
            </a:r>
            <a:endParaRPr lang="en-CA" sz="1800" dirty="0"/>
          </a:p>
          <a:p>
            <a:r>
              <a:rPr lang="en-US" sz="1800" dirty="0" smtClean="0"/>
              <a:t>Read slowly. </a:t>
            </a:r>
            <a:r>
              <a:rPr lang="en-US" sz="1800" dirty="0"/>
              <a:t>Concentrate on individual words rather than ideas.</a:t>
            </a:r>
            <a:endParaRPr lang="en-CA" sz="1800" dirty="0"/>
          </a:p>
          <a:p>
            <a:r>
              <a:rPr lang="en-US" sz="1800" dirty="0" smtClean="0"/>
              <a:t>Re</a:t>
            </a:r>
            <a:r>
              <a:rPr lang="en-US" sz="1800" dirty="0"/>
              <a:t>-read the </a:t>
            </a:r>
            <a:r>
              <a:rPr lang="en-US" sz="1800" dirty="0" smtClean="0"/>
              <a:t>document -- </a:t>
            </a:r>
            <a:r>
              <a:rPr lang="en-US" sz="1800" dirty="0"/>
              <a:t>from end to beginning.</a:t>
            </a:r>
            <a:endParaRPr lang="en-CA" sz="1800" dirty="0"/>
          </a:p>
          <a:p>
            <a:r>
              <a:rPr lang="en-US" sz="1800" dirty="0" smtClean="0">
                <a:solidFill>
                  <a:srgbClr val="FF0000"/>
                </a:solidFill>
              </a:rPr>
              <a:t>Turn </a:t>
            </a:r>
            <a:r>
              <a:rPr lang="en-US" sz="1800" dirty="0">
                <a:solidFill>
                  <a:srgbClr val="FF0000"/>
                </a:solidFill>
              </a:rPr>
              <a:t>off the computer screen while you type to overcome writer’s block/perfectionism</a:t>
            </a:r>
            <a:endParaRPr lang="en-CA" sz="1800" dirty="0">
              <a:solidFill>
                <a:srgbClr val="FF0000"/>
              </a:solidFill>
            </a:endParaRPr>
          </a:p>
          <a:p>
            <a:r>
              <a:rPr lang="en-US" sz="1800" dirty="0" smtClean="0"/>
              <a:t>Add</a:t>
            </a:r>
            <a:r>
              <a:rPr lang="en-US" sz="1800" dirty="0"/>
              <a:t>, delete, or rearrange material accordingly.</a:t>
            </a:r>
            <a:endParaRPr lang="en-CA" sz="1800" dirty="0"/>
          </a:p>
          <a:p>
            <a:r>
              <a:rPr lang="en-US" sz="1800" dirty="0" smtClean="0"/>
              <a:t>Have </a:t>
            </a:r>
            <a:r>
              <a:rPr lang="en-US" sz="1800" dirty="0"/>
              <a:t>someone read the </a:t>
            </a:r>
            <a:r>
              <a:rPr lang="en-US" sz="1800" dirty="0" smtClean="0"/>
              <a:t>blog </a:t>
            </a:r>
            <a:r>
              <a:rPr lang="en-US" sz="1800" dirty="0"/>
              <a:t>aloud to you</a:t>
            </a:r>
            <a:r>
              <a:rPr lang="en-US" sz="1800" dirty="0" smtClean="0"/>
              <a:t>.</a:t>
            </a:r>
            <a:endParaRPr lang="en-CA" sz="1800" dirty="0"/>
          </a:p>
        </p:txBody>
      </p:sp>
    </p:spTree>
    <p:extLst>
      <p:ext uri="{BB962C8B-B14F-4D97-AF65-F5344CB8AC3E}">
        <p14:creationId xmlns:p14="http://schemas.microsoft.com/office/powerpoint/2010/main" val="3672694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words (and grammar) go bad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47633" r="-14763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435815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3490"/>
            <a:ext cx="8229600" cy="492986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600" dirty="0" err="1" smtClean="0"/>
              <a:t>Huy</a:t>
            </a:r>
            <a:r>
              <a:rPr lang="en-US" sz="2600" dirty="0" smtClean="0"/>
              <a:t> </a:t>
            </a:r>
            <a:r>
              <a:rPr lang="en-US" sz="2600" dirty="0" err="1" smtClean="0"/>
              <a:t>chexw</a:t>
            </a:r>
            <a:r>
              <a:rPr lang="en-US" sz="2600" dirty="0" smtClean="0"/>
              <a:t>.</a:t>
            </a:r>
          </a:p>
          <a:p>
            <a:pPr marL="0" indent="0" algn="ctr">
              <a:buNone/>
            </a:pPr>
            <a:r>
              <a:rPr lang="en-US" sz="2600" dirty="0" smtClean="0"/>
              <a:t>Thank you.</a:t>
            </a:r>
          </a:p>
          <a:p>
            <a:pPr marL="0" indent="0" algn="ctr">
              <a:buNone/>
            </a:pPr>
            <a:r>
              <a:rPr lang="en-US" sz="2600" smtClean="0"/>
              <a:t>Merci.</a:t>
            </a:r>
            <a:endParaRPr lang="en-US" sz="2600" dirty="0" smtClean="0"/>
          </a:p>
          <a:p>
            <a:pPr marL="0" indent="0" algn="ctr">
              <a:buNone/>
            </a:pPr>
            <a:r>
              <a:rPr lang="zh-CN" altLang="en-US" sz="2600" b="1" dirty="0" smtClean="0"/>
              <a:t>谢谢</a:t>
            </a:r>
            <a:endParaRPr lang="en-US" sz="2600" dirty="0" smtClean="0"/>
          </a:p>
          <a:p>
            <a:pPr marL="0" indent="0" algn="ctr">
              <a:buNone/>
            </a:pPr>
            <a:r>
              <a:rPr lang="en-US" sz="2600" dirty="0" err="1" smtClean="0"/>
              <a:t>Muchas</a:t>
            </a:r>
            <a:r>
              <a:rPr lang="en-US" sz="2600" dirty="0" smtClean="0"/>
              <a:t> gracias</a:t>
            </a:r>
          </a:p>
          <a:p>
            <a:pPr marL="0" indent="0" algn="ctr">
              <a:buNone/>
            </a:pPr>
            <a:r>
              <a:rPr lang="zh-CN" altLang="en-US" sz="2600" b="1" dirty="0"/>
              <a:t>谢谢</a:t>
            </a:r>
            <a:endParaRPr lang="en-US" sz="2600" b="1" dirty="0" smtClean="0"/>
          </a:p>
          <a:p>
            <a:pPr marL="0" indent="0" algn="ctr">
              <a:buNone/>
            </a:pPr>
            <a:r>
              <a:rPr lang="en-US" sz="2600" dirty="0" err="1"/>
              <a:t>ਤੁਹਾਡਾ</a:t>
            </a:r>
            <a:r>
              <a:rPr lang="en-US" sz="2600" dirty="0"/>
              <a:t> </a:t>
            </a:r>
            <a:r>
              <a:rPr lang="en-US" sz="2600" dirty="0" err="1" smtClean="0"/>
              <a:t>ਧੰਨਵਾਦ</a:t>
            </a:r>
            <a:endParaRPr lang="en-US" sz="2600" dirty="0" smtClean="0"/>
          </a:p>
          <a:p>
            <a:pPr marL="0" indent="0" algn="ctr">
              <a:buNone/>
            </a:pPr>
            <a:r>
              <a:rPr lang="en-US" sz="2600" dirty="0" err="1" smtClean="0"/>
              <a:t>Salamat</a:t>
            </a:r>
            <a:endParaRPr lang="en-US" sz="2600" dirty="0"/>
          </a:p>
          <a:p>
            <a:pPr marL="0" indent="0" algn="ctr">
              <a:buNone/>
            </a:pPr>
            <a:r>
              <a:rPr lang="ko-KR" altLang="en-US" sz="2600" dirty="0" smtClean="0"/>
              <a:t>고맙습니다</a:t>
            </a:r>
            <a:endParaRPr lang="en-CA" altLang="ko-KR" sz="2600" dirty="0" smtClean="0"/>
          </a:p>
          <a:p>
            <a:pPr marL="0" indent="0" algn="ctr">
              <a:buNone/>
            </a:pPr>
            <a:r>
              <a:rPr lang="vi-VN" sz="2400" dirty="0" smtClean="0"/>
              <a:t>Cảm </a:t>
            </a:r>
            <a:r>
              <a:rPr lang="vi-VN" sz="2400" dirty="0"/>
              <a:t>ơn bạn</a:t>
            </a:r>
            <a:endParaRPr lang="ko-KR" altLang="en-US" sz="2400" dirty="0"/>
          </a:p>
          <a:p>
            <a:pPr marL="0" indent="0" algn="ctr">
              <a:buNone/>
            </a:pPr>
            <a:endParaRPr lang="en-US" sz="4000" dirty="0" smtClean="0"/>
          </a:p>
          <a:p>
            <a:pPr marL="0" indent="0" algn="ctr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82911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9600" dirty="0" smtClean="0"/>
              <a:t>Rewriting.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61285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8000" dirty="0" smtClean="0"/>
              <a:t>But we start with pre-writing.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430926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Why</a:t>
            </a:r>
            <a:r>
              <a:rPr lang="en-US" dirty="0" smtClean="0"/>
              <a:t> are you writing?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What’s the purpose of the blog post?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Information?</a:t>
            </a:r>
          </a:p>
          <a:p>
            <a:pPr marL="0" indent="0" algn="ctr">
              <a:buNone/>
            </a:pPr>
            <a:r>
              <a:rPr lang="en-US" dirty="0" smtClean="0"/>
              <a:t>Persuasion?</a:t>
            </a:r>
          </a:p>
          <a:p>
            <a:pPr marL="0" indent="0" algn="ctr">
              <a:buNone/>
            </a:pPr>
            <a:r>
              <a:rPr lang="en-US" dirty="0" smtClean="0"/>
              <a:t>Instruction?</a:t>
            </a:r>
          </a:p>
          <a:p>
            <a:pPr marL="0" indent="0" algn="ctr">
              <a:buNone/>
            </a:pPr>
            <a:r>
              <a:rPr lang="en-US" dirty="0" smtClean="0"/>
              <a:t>Education?</a:t>
            </a:r>
          </a:p>
          <a:p>
            <a:pPr marL="0" indent="0" algn="ctr">
              <a:buNone/>
            </a:pPr>
            <a:r>
              <a:rPr lang="en-US" dirty="0" smtClean="0"/>
              <a:t>Entertainment?</a:t>
            </a:r>
          </a:p>
        </p:txBody>
      </p:sp>
    </p:spTree>
    <p:extLst>
      <p:ext uri="{BB962C8B-B14F-4D97-AF65-F5344CB8AC3E}">
        <p14:creationId xmlns:p14="http://schemas.microsoft.com/office/powerpoint/2010/main" val="1913222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Who</a:t>
            </a:r>
            <a:r>
              <a:rPr lang="en-US" dirty="0" smtClean="0"/>
              <a:t> are you writing to?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Who is the target audience?</a:t>
            </a:r>
          </a:p>
          <a:p>
            <a:pPr marL="0" indent="0" algn="ctr">
              <a:buNone/>
            </a:pPr>
            <a:r>
              <a:rPr lang="en-US" dirty="0" smtClean="0"/>
              <a:t>General public?</a:t>
            </a:r>
          </a:p>
          <a:p>
            <a:pPr marL="0" indent="0" algn="ctr">
              <a:buNone/>
            </a:pPr>
            <a:r>
              <a:rPr lang="en-US" dirty="0" smtClean="0"/>
              <a:t>Foodies?</a:t>
            </a:r>
          </a:p>
          <a:p>
            <a:pPr marL="0" indent="0" algn="ctr">
              <a:buNone/>
            </a:pPr>
            <a:r>
              <a:rPr lang="en-US" dirty="0" smtClean="0"/>
              <a:t>Cat lovers?</a:t>
            </a:r>
          </a:p>
          <a:p>
            <a:pPr marL="0" indent="0" algn="ctr">
              <a:buNone/>
            </a:pPr>
            <a:r>
              <a:rPr lang="en-US" dirty="0" smtClean="0"/>
              <a:t>Tech geeks?</a:t>
            </a:r>
          </a:p>
          <a:p>
            <a:pPr marL="0" indent="0" algn="ctr">
              <a:buNone/>
            </a:pPr>
            <a:r>
              <a:rPr lang="en-US" dirty="0" smtClean="0"/>
              <a:t>Hovering Parents?</a:t>
            </a:r>
          </a:p>
        </p:txBody>
      </p:sp>
    </p:spTree>
    <p:extLst>
      <p:ext uri="{BB962C8B-B14F-4D97-AF65-F5344CB8AC3E}">
        <p14:creationId xmlns:p14="http://schemas.microsoft.com/office/powerpoint/2010/main" val="2896693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What’s </a:t>
            </a:r>
            <a:r>
              <a:rPr lang="en-US" dirty="0" smtClean="0"/>
              <a:t>in it for them?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Why should they care?</a:t>
            </a:r>
          </a:p>
          <a:p>
            <a:pPr marL="0" indent="0" algn="ctr">
              <a:buNone/>
            </a:pPr>
            <a:r>
              <a:rPr lang="en-US" dirty="0" smtClean="0"/>
              <a:t>How will they benefit?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The “You” Attitude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348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. Create a Structure</a:t>
            </a:r>
            <a:endParaRPr lang="en-US" dirty="0"/>
          </a:p>
        </p:txBody>
      </p:sp>
      <p:pic>
        <p:nvPicPr>
          <p:cNvPr id="4" name="Content Placeholder 3" descr="IMG_2550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71204" r="-71204"/>
          <a:stretch>
            <a:fillRect/>
          </a:stretch>
        </p:blipFill>
        <p:spPr>
          <a:xfrm>
            <a:off x="873125" y="1682750"/>
            <a:ext cx="6742113" cy="3708400"/>
          </a:xfrm>
        </p:spPr>
      </p:pic>
    </p:spTree>
    <p:extLst>
      <p:ext uri="{BB962C8B-B14F-4D97-AF65-F5344CB8AC3E}">
        <p14:creationId xmlns:p14="http://schemas.microsoft.com/office/powerpoint/2010/main" val="2122806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=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5400" dirty="0" smtClean="0"/>
              <a:t>Beginning </a:t>
            </a:r>
          </a:p>
          <a:p>
            <a:pPr marL="0" indent="0" algn="ctr">
              <a:buNone/>
            </a:pPr>
            <a:r>
              <a:rPr lang="en-US" sz="5400" dirty="0" smtClean="0"/>
              <a:t>Middle</a:t>
            </a:r>
          </a:p>
          <a:p>
            <a:pPr marL="0" indent="0" algn="ctr">
              <a:buNone/>
            </a:pPr>
            <a:r>
              <a:rPr lang="en-US" sz="5400" dirty="0" smtClean="0"/>
              <a:t>End</a:t>
            </a:r>
            <a:endParaRPr lang="en-US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2519508" y="5045651"/>
            <a:ext cx="41049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1 idea per paragraph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29625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609</Words>
  <Application>Microsoft Macintosh PowerPoint</Application>
  <PresentationFormat>On-screen Show (4:3)</PresentationFormat>
  <Paragraphs>156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Welcome to Blog-o-Rama</vt:lpstr>
      <vt:lpstr>PowerPoint Presentation</vt:lpstr>
      <vt:lpstr>PowerPoint Presentation</vt:lpstr>
      <vt:lpstr>PowerPoint Presentation</vt:lpstr>
      <vt:lpstr>Why are you writing?</vt:lpstr>
      <vt:lpstr>Who are you writing to?</vt:lpstr>
      <vt:lpstr>What’s in it for them?</vt:lpstr>
      <vt:lpstr>1 . Create a Structure</vt:lpstr>
      <vt:lpstr>Structure = Outline</vt:lpstr>
      <vt:lpstr>OK, now we write</vt:lpstr>
      <vt:lpstr>2. Add leaves and flowers</vt:lpstr>
      <vt:lpstr>PowerPoint Presentation</vt:lpstr>
      <vt:lpstr>Why headlines (clickbait) are key </vt:lpstr>
      <vt:lpstr>Short and scannable</vt:lpstr>
      <vt:lpstr>The Magic of 8</vt:lpstr>
      <vt:lpstr>Less is more</vt:lpstr>
      <vt:lpstr>Short shorts 1</vt:lpstr>
      <vt:lpstr>Short shorts 2</vt:lpstr>
      <vt:lpstr>Short shorts 3</vt:lpstr>
      <vt:lpstr>No, no, no I don’t wanna go to rewrite</vt:lpstr>
      <vt:lpstr>Be active, not passive</vt:lpstr>
      <vt:lpstr>Make it easy to read</vt:lpstr>
      <vt:lpstr>Revise (as in rewrite)</vt:lpstr>
      <vt:lpstr>When words (and grammar) go bad </vt:lpstr>
      <vt:lpstr>PowerPoint Presentation</vt:lpstr>
    </vt:vector>
  </TitlesOfParts>
  <Company>Bedrux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Blog-o-Rama</dc:title>
  <dc:creator>Patrick Cotter</dc:creator>
  <cp:lastModifiedBy>Judy Snaydon</cp:lastModifiedBy>
  <cp:revision>35</cp:revision>
  <dcterms:created xsi:type="dcterms:W3CDTF">2018-09-09T15:19:30Z</dcterms:created>
  <dcterms:modified xsi:type="dcterms:W3CDTF">2018-09-14T20:48:31Z</dcterms:modified>
</cp:coreProperties>
</file>